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EB Garamond"/>
      <p:regular r:id="rId20"/>
      <p:bold r:id="rId21"/>
      <p:italic r:id="rId22"/>
      <p:boldItalic r:id="rId23"/>
    </p:embeddedFont>
    <p:embeddedFont>
      <p:font typeface="Spectral ExtraBold"/>
      <p:bold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B23B504-3F45-4886-A02F-059B8241024D}">
  <a:tblStyle styleId="{7B23B504-3F45-4886-A02F-059B824102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-regular.fntdata"/><Relationship Id="rId22" Type="http://schemas.openxmlformats.org/officeDocument/2006/relationships/font" Target="fonts/EBGaramond-italic.fntdata"/><Relationship Id="rId21" Type="http://schemas.openxmlformats.org/officeDocument/2006/relationships/font" Target="fonts/EBGaramond-bold.fntdata"/><Relationship Id="rId24" Type="http://schemas.openxmlformats.org/officeDocument/2006/relationships/font" Target="fonts/SpectralExtraBold-bold.fntdata"/><Relationship Id="rId23" Type="http://schemas.openxmlformats.org/officeDocument/2006/relationships/font" Target="fonts/EBGaramon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SpectralExtraBold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e4b62ec1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e4b62ec1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e4b62ec1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e4b62ec1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e4b62ec1c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e4b62ec1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7e4b62ec1c_0_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7e4b62ec1c_0_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e4b62ec1c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e4b62ec1c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e4b62ec1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e4b62ec1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2ade75c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2ade75c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e4b62ec1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e4b62ec1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e4b62ec1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e4b62ec1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e4b62ec1c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e4b62ec1c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e4b62ec1c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e4b62ec1c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e4b62ec1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7e4b62ec1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177125" y="132850"/>
            <a:ext cx="5169900" cy="85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73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DATA SCIENCE</a:t>
            </a:r>
            <a:endParaRPr sz="3600">
              <a:solidFill>
                <a:srgbClr val="FFFFFF"/>
              </a:solidFill>
              <a:latin typeface="Spectral ExtraBold"/>
              <a:ea typeface="Spectral ExtraBold"/>
              <a:cs typeface="Spectral ExtraBold"/>
              <a:sym typeface="Spectral ExtraBol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09975" y="1749100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</p:txBody>
      </p:sp>
      <p:sp>
        <p:nvSpPr>
          <p:cNvPr id="13" name="Google Shape;13;p2"/>
          <p:cNvSpPr/>
          <p:nvPr/>
        </p:nvSpPr>
        <p:spPr>
          <a:xfrm>
            <a:off x="309975" y="3345925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3">
  <p:cSld name="CUSTOM_6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1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1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1"/>
          <p:cNvSpPr/>
          <p:nvPr/>
        </p:nvSpPr>
        <p:spPr>
          <a:xfrm>
            <a:off x="6062925" y="3090450"/>
            <a:ext cx="25605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1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1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1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1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4">
  <p:cSld name="CUSTOM_7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2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2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2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2"/>
          <p:cNvSpPr/>
          <p:nvPr/>
        </p:nvSpPr>
        <p:spPr>
          <a:xfrm>
            <a:off x="6084800" y="4002600"/>
            <a:ext cx="25386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2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2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2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1" type="tx">
  <p:cSld name="TITLE_AND_BOD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3"/>
          <p:cNvSpPr/>
          <p:nvPr/>
        </p:nvSpPr>
        <p:spPr>
          <a:xfrm>
            <a:off x="6117625" y="1321050"/>
            <a:ext cx="25818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00"/>
              </a:solidFill>
            </a:endParaRPr>
          </a:p>
        </p:txBody>
      </p:sp>
      <p:sp>
        <p:nvSpPr>
          <p:cNvPr id="99" name="Google Shape;99;p13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3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01" name="Google Shape;101;p13"/>
          <p:cNvSpPr/>
          <p:nvPr/>
        </p:nvSpPr>
        <p:spPr>
          <a:xfrm>
            <a:off x="6448500" y="2021150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02" name="Google Shape;102;p13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3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3"/>
          <p:cNvSpPr/>
          <p:nvPr/>
        </p:nvSpPr>
        <p:spPr>
          <a:xfrm>
            <a:off x="6448500" y="27636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06" name="Google Shape;106;p13"/>
          <p:cNvSpPr/>
          <p:nvPr/>
        </p:nvSpPr>
        <p:spPr>
          <a:xfrm>
            <a:off x="6448500" y="34875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07" name="Google Shape;107;p13"/>
          <p:cNvSpPr/>
          <p:nvPr/>
        </p:nvSpPr>
        <p:spPr>
          <a:xfrm>
            <a:off x="6448500" y="42114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pic>
        <p:nvPicPr>
          <p:cNvPr id="108" name="Google Shape;10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2">
  <p:cSld name="CUSTOM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6448500" y="1321050"/>
            <a:ext cx="2250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00"/>
              </a:solidFill>
            </a:endParaRPr>
          </a:p>
        </p:txBody>
      </p:sp>
      <p:sp>
        <p:nvSpPr>
          <p:cNvPr id="113" name="Google Shape;113;p14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4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15" name="Google Shape;115;p14"/>
          <p:cNvSpPr/>
          <p:nvPr/>
        </p:nvSpPr>
        <p:spPr>
          <a:xfrm>
            <a:off x="6150475" y="2021150"/>
            <a:ext cx="2472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16" name="Google Shape;116;p14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4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4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6448500" y="27636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20" name="Google Shape;120;p14"/>
          <p:cNvSpPr/>
          <p:nvPr/>
        </p:nvSpPr>
        <p:spPr>
          <a:xfrm>
            <a:off x="6448500" y="34875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21" name="Google Shape;121;p14"/>
          <p:cNvSpPr/>
          <p:nvPr/>
        </p:nvSpPr>
        <p:spPr>
          <a:xfrm>
            <a:off x="6448500" y="42114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pic>
        <p:nvPicPr>
          <p:cNvPr id="122" name="Google Shape;12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3">
  <p:cSld name="CUSTOM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15"/>
          <p:cNvSpPr/>
          <p:nvPr/>
        </p:nvSpPr>
        <p:spPr>
          <a:xfrm>
            <a:off x="6448500" y="1321050"/>
            <a:ext cx="2250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00"/>
              </a:solidFill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5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29" name="Google Shape;129;p15"/>
          <p:cNvSpPr/>
          <p:nvPr/>
        </p:nvSpPr>
        <p:spPr>
          <a:xfrm>
            <a:off x="6448500" y="2021150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30" name="Google Shape;130;p15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6095750" y="2763675"/>
            <a:ext cx="25278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34" name="Google Shape;134;p15"/>
          <p:cNvSpPr/>
          <p:nvPr/>
        </p:nvSpPr>
        <p:spPr>
          <a:xfrm>
            <a:off x="6448500" y="34875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35" name="Google Shape;135;p15"/>
          <p:cNvSpPr/>
          <p:nvPr/>
        </p:nvSpPr>
        <p:spPr>
          <a:xfrm>
            <a:off x="6448500" y="42114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pic>
        <p:nvPicPr>
          <p:cNvPr id="136" name="Google Shape;13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4">
  <p:cSld name="CUSTOM_3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9" name="Google Shape;13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16"/>
          <p:cNvSpPr/>
          <p:nvPr/>
        </p:nvSpPr>
        <p:spPr>
          <a:xfrm>
            <a:off x="6448500" y="1321050"/>
            <a:ext cx="2250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00"/>
              </a:solidFill>
            </a:endParaRPr>
          </a:p>
        </p:txBody>
      </p:sp>
      <p:sp>
        <p:nvSpPr>
          <p:cNvPr id="141" name="Google Shape;141;p16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6448500" y="2021150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44" name="Google Shape;144;p16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/>
          <p:nvPr/>
        </p:nvSpPr>
        <p:spPr>
          <a:xfrm>
            <a:off x="6448400" y="27636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48" name="Google Shape;148;p16"/>
          <p:cNvSpPr/>
          <p:nvPr/>
        </p:nvSpPr>
        <p:spPr>
          <a:xfrm>
            <a:off x="6106700" y="3487575"/>
            <a:ext cx="25167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49" name="Google Shape;149;p16"/>
          <p:cNvSpPr/>
          <p:nvPr/>
        </p:nvSpPr>
        <p:spPr>
          <a:xfrm>
            <a:off x="6448500" y="42114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pic>
        <p:nvPicPr>
          <p:cNvPr id="150" name="Google Shape;15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5">
  <p:cSld name="CUSTOM_4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3" name="Google Shape;15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p17"/>
          <p:cNvSpPr/>
          <p:nvPr/>
        </p:nvSpPr>
        <p:spPr>
          <a:xfrm>
            <a:off x="6448500" y="1321050"/>
            <a:ext cx="2250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00"/>
              </a:solidFill>
            </a:endParaRPr>
          </a:p>
        </p:txBody>
      </p:sp>
      <p:sp>
        <p:nvSpPr>
          <p:cNvPr id="155" name="Google Shape;155;p17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57" name="Google Shape;157;p17"/>
          <p:cNvSpPr/>
          <p:nvPr/>
        </p:nvSpPr>
        <p:spPr>
          <a:xfrm>
            <a:off x="6448500" y="2021150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58" name="Google Shape;158;p17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6448500" y="27636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62" name="Google Shape;162;p17"/>
          <p:cNvSpPr/>
          <p:nvPr/>
        </p:nvSpPr>
        <p:spPr>
          <a:xfrm>
            <a:off x="6448500" y="34875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63" name="Google Shape;163;p17"/>
          <p:cNvSpPr/>
          <p:nvPr/>
        </p:nvSpPr>
        <p:spPr>
          <a:xfrm>
            <a:off x="6106700" y="4211475"/>
            <a:ext cx="25167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6321377" y="1216858"/>
            <a:ext cx="2626200" cy="1036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55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/>
          </a:p>
        </p:txBody>
      </p:sp>
      <p:sp>
        <p:nvSpPr>
          <p:cNvPr id="168" name="Google Shape;168;p18"/>
          <p:cNvSpPr/>
          <p:nvPr/>
        </p:nvSpPr>
        <p:spPr>
          <a:xfrm>
            <a:off x="6400403" y="3674087"/>
            <a:ext cx="2626200" cy="1036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55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ד'ר תומס קרפטי</a:t>
            </a:r>
            <a:b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karpati@it4biotech.com</a:t>
            </a:r>
            <a:endParaRPr b="0" i="0" sz="1600" u="none" cap="none" strike="noStrike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054-2002430</a:t>
            </a:r>
            <a:endParaRPr b="0" i="0" sz="1500" u="none" cap="none" strike="noStrike"/>
          </a:p>
        </p:txBody>
      </p:sp>
      <p:pic>
        <p:nvPicPr>
          <p:cNvPr id="169" name="Google Shape;16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92265" y="2483928"/>
            <a:ext cx="1441956" cy="896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itle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ext">
  <p:cSld name="SECTION_HEADER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5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301350" y="1058075"/>
            <a:ext cx="8541300" cy="3907800"/>
          </a:xfrm>
          <a:prstGeom prst="roundRect">
            <a:avLst>
              <a:gd fmla="val 758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-tabs">
  <p:cSld name="SECTION_HEADER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301350" y="1030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301350" y="1716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301350" y="2402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301350" y="3088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301350" y="3773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301350" y="4459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tabs">
  <p:cSld name="SECTION_HEADER_1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301350" y="1183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/>
          <p:nvPr/>
        </p:nvSpPr>
        <p:spPr>
          <a:xfrm>
            <a:off x="301350" y="1945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301350" y="2707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301350" y="3469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tabs">
  <p:cSld name="SECTION_HEADER_1_1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>
            <a:off x="301350" y="1259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01350" y="2249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301350" y="3240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1">
  <p:cSld name="CUSTOM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6154950" y="1321050"/>
            <a:ext cx="24684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9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9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9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9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9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2">
  <p:cSld name="CUSTOM_5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0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0"/>
          <p:cNvSpPr/>
          <p:nvPr/>
        </p:nvSpPr>
        <p:spPr>
          <a:xfrm>
            <a:off x="6095750" y="2203800"/>
            <a:ext cx="25278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0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0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0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0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0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b="1"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b="1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navan.name/roc/" TargetMode="External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/>
        </p:nvSpPr>
        <p:spPr>
          <a:xfrm>
            <a:off x="363900" y="1802775"/>
            <a:ext cx="3726300" cy="12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1F497D"/>
                </a:solidFill>
              </a:rPr>
              <a:t>Classification Models</a:t>
            </a:r>
            <a:endParaRPr b="1" sz="3600">
              <a:solidFill>
                <a:srgbClr val="1F497D"/>
              </a:solidFill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419775" y="3364625"/>
            <a:ext cx="3615600" cy="1262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en" sz="3000">
                <a:solidFill>
                  <a:srgbClr val="215170"/>
                </a:solidFill>
              </a:rPr>
              <a:t>Tomas Karpati</a:t>
            </a:r>
            <a:br>
              <a:rPr b="1" i="0" lang="en" sz="1500" u="none" cap="none" strike="noStrike">
                <a:solidFill>
                  <a:srgbClr val="21517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800">
                <a:solidFill>
                  <a:srgbClr val="215170"/>
                </a:solidFill>
              </a:rPr>
              <a:t>tc.datascience@gmail.com</a:t>
            </a:r>
            <a:endParaRPr b="0" i="0" sz="1800" u="none" cap="none" strike="noStrike">
              <a:solidFill>
                <a:srgbClr val="21517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800" u="none" cap="none" strike="noStrike">
                <a:solidFill>
                  <a:srgbClr val="215170"/>
                </a:solidFill>
                <a:latin typeface="Arial"/>
                <a:ea typeface="Arial"/>
                <a:cs typeface="Arial"/>
                <a:sym typeface="Arial"/>
              </a:rPr>
              <a:t>054-2002430</a:t>
            </a:r>
            <a:endParaRPr b="0" i="0" sz="1800" u="none" cap="none" strike="noStrike">
              <a:solidFill>
                <a:srgbClr val="21517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"/>
          <p:cNvSpPr txBox="1"/>
          <p:nvPr/>
        </p:nvSpPr>
        <p:spPr>
          <a:xfrm>
            <a:off x="2707325" y="1239400"/>
            <a:ext cx="6045000" cy="3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rgbClr val="FFFF00"/>
                </a:solidFill>
              </a:rPr>
              <a:t>F1-score:</a:t>
            </a:r>
            <a:r>
              <a:rPr lang="en" sz="2400">
                <a:solidFill>
                  <a:schemeClr val="lt1"/>
                </a:solidFill>
              </a:rPr>
              <a:t> the harmonic mean of precision and recall. Where a value 1 is considered a perfect precision and recall,  and 0 is bad.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	  </a:t>
            </a:r>
            <a:r>
              <a:rPr b="1" lang="en" sz="3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			    2(precision*recall)</a:t>
            </a:r>
            <a:endParaRPr b="1" sz="3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    F1-score =  </a:t>
            </a:r>
            <a:endParaRPr b="1" sz="3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     (precision+recall)</a:t>
            </a:r>
            <a:endParaRPr b="1" sz="3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cxnSp>
        <p:nvCxnSpPr>
          <p:cNvPr id="259" name="Google Shape;259;p28"/>
          <p:cNvCxnSpPr/>
          <p:nvPr/>
        </p:nvCxnSpPr>
        <p:spPr>
          <a:xfrm flipH="1" rot="10800000">
            <a:off x="5004325" y="3586800"/>
            <a:ext cx="2913900" cy="3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0" name="Google Shape;260;p28"/>
          <p:cNvSpPr txBox="1"/>
          <p:nvPr/>
        </p:nvSpPr>
        <p:spPr>
          <a:xfrm>
            <a:off x="299125" y="42229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</a:rPr>
              <a:t>F1-score</a:t>
            </a:r>
            <a:endParaRPr sz="2400">
              <a:solidFill>
                <a:srgbClr val="FFFF00"/>
              </a:solidFill>
            </a:endParaRPr>
          </a:p>
        </p:txBody>
      </p:sp>
      <p:sp>
        <p:nvSpPr>
          <p:cNvPr id="261" name="Google Shape;261;p28"/>
          <p:cNvSpPr txBox="1"/>
          <p:nvPr/>
        </p:nvSpPr>
        <p:spPr>
          <a:xfrm>
            <a:off x="299125" y="2718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Precision</a:t>
            </a:r>
            <a:endParaRPr b="1" sz="2400"/>
          </a:p>
        </p:txBody>
      </p:sp>
      <p:sp>
        <p:nvSpPr>
          <p:cNvPr id="262" name="Google Shape;262;p28"/>
          <p:cNvSpPr txBox="1"/>
          <p:nvPr/>
        </p:nvSpPr>
        <p:spPr>
          <a:xfrm>
            <a:off x="299125" y="1165175"/>
            <a:ext cx="21180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Accuracy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63" name="Google Shape;263;p2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  <p:sp>
        <p:nvSpPr>
          <p:cNvPr id="264" name="Google Shape;264;p28"/>
          <p:cNvSpPr txBox="1"/>
          <p:nvPr/>
        </p:nvSpPr>
        <p:spPr>
          <a:xfrm>
            <a:off x="299125" y="34852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Recall</a:t>
            </a:r>
            <a:endParaRPr b="1" sz="2400"/>
          </a:p>
        </p:txBody>
      </p:sp>
      <p:sp>
        <p:nvSpPr>
          <p:cNvPr id="265" name="Google Shape;265;p28"/>
          <p:cNvSpPr txBox="1"/>
          <p:nvPr/>
        </p:nvSpPr>
        <p:spPr>
          <a:xfrm>
            <a:off x="299125" y="1956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Specificity</a:t>
            </a:r>
            <a:endParaRPr b="1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9"/>
          <p:cNvSpPr txBox="1"/>
          <p:nvPr/>
        </p:nvSpPr>
        <p:spPr>
          <a:xfrm>
            <a:off x="584850" y="867600"/>
            <a:ext cx="5581500" cy="39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 u="sng">
                <a:solidFill>
                  <a:srgbClr val="FFFF00"/>
                </a:solidFill>
              </a:rPr>
              <a:t>Area Under the Curve (AUC)</a:t>
            </a:r>
            <a:r>
              <a:rPr b="1" lang="en" sz="3000">
                <a:solidFill>
                  <a:srgbClr val="00FFFF"/>
                </a:solidFill>
              </a:rPr>
              <a:t>   </a:t>
            </a:r>
            <a:r>
              <a:rPr b="1" lang="en" sz="3600">
                <a:solidFill>
                  <a:srgbClr val="00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☞</a:t>
            </a:r>
            <a:endParaRPr b="1" sz="3600">
              <a:solidFill>
                <a:srgbClr val="00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A statistical metric that indicates the degree of accuracy of a classification model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Indicates the probability that predicting the outcome is better than chance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It is an approximation of the </a:t>
            </a:r>
            <a:r>
              <a:rPr b="1" lang="en" sz="2000">
                <a:solidFill>
                  <a:srgbClr val="FFFF00"/>
                </a:solidFill>
              </a:rPr>
              <a:t>concordance</a:t>
            </a:r>
            <a:r>
              <a:rPr lang="en" sz="2000">
                <a:solidFill>
                  <a:schemeClr val="lt1"/>
                </a:solidFill>
              </a:rPr>
              <a:t> statistic (C-statistic).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Values range from 0.5 to 1.0, 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" sz="2000">
                <a:solidFill>
                  <a:schemeClr val="lt1"/>
                </a:solidFill>
              </a:rPr>
              <a:t>0.5 indicates that the model do not perform better than chance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" sz="2000">
                <a:solidFill>
                  <a:schemeClr val="lt1"/>
                </a:solidFill>
              </a:rPr>
              <a:t>1.0 indicates that the model perfectly predicts the outcome.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271" name="Google Shape;271;p2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  <p:pic>
        <p:nvPicPr>
          <p:cNvPr id="272" name="Google Shape;272;p29"/>
          <p:cNvPicPr preferRelativeResize="0"/>
          <p:nvPr/>
        </p:nvPicPr>
        <p:blipFill rotWithShape="1">
          <a:blip r:embed="rId4">
            <a:alphaModFix/>
          </a:blip>
          <a:srcRect b="7944" l="13058" r="0" t="0"/>
          <a:stretch/>
        </p:blipFill>
        <p:spPr>
          <a:xfrm>
            <a:off x="6241700" y="2133200"/>
            <a:ext cx="2353075" cy="1782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/>
          <p:nvPr/>
        </p:nvSpPr>
        <p:spPr>
          <a:xfrm>
            <a:off x="650900" y="974775"/>
            <a:ext cx="8030400" cy="39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rgbClr val="FFFF00"/>
                </a:solidFill>
              </a:rPr>
              <a:t>Log-loss or binary cross-entropy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200">
                <a:solidFill>
                  <a:schemeClr val="lt1"/>
                </a:solidFill>
              </a:rPr>
              <a:t>a loss function that quantifies the accuracy of the model by penalizing false classifications.</a:t>
            </a:r>
            <a:endParaRPr sz="2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278" name="Google Shape;2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725" y="3998475"/>
            <a:ext cx="5778975" cy="83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3225" y="1855300"/>
            <a:ext cx="2871151" cy="20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1"/>
          <p:cNvSpPr txBox="1"/>
          <p:nvPr/>
        </p:nvSpPr>
        <p:spPr>
          <a:xfrm>
            <a:off x="529950" y="1050975"/>
            <a:ext cx="8312700" cy="39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rgbClr val="00FFFF"/>
                </a:solidFill>
              </a:rPr>
              <a:t>Which metric is the best for my classification problem?</a:t>
            </a:r>
            <a:endParaRPr b="1" sz="2400" u="sng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Balanced data ⇨ Maximize the true classification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	</a:t>
            </a:r>
            <a:r>
              <a:rPr b="1" lang="en" sz="2200">
                <a:solidFill>
                  <a:srgbClr val="FFFFFF"/>
                </a:solidFill>
              </a:rPr>
              <a:t>Maximize the true classification: </a:t>
            </a:r>
            <a:r>
              <a:rPr b="1" lang="en" sz="2200">
                <a:solidFill>
                  <a:srgbClr val="FFFF00"/>
                </a:solidFill>
              </a:rPr>
              <a:t>Accuracy / Log-loss</a:t>
            </a:r>
            <a:endParaRPr b="1" sz="22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Unbalanced data ⇨ Capture all positives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FFFF"/>
                </a:solidFill>
              </a:rPr>
              <a:t>	Minimize false negative: Maximize </a:t>
            </a:r>
            <a:r>
              <a:rPr b="1" lang="en" sz="2200">
                <a:solidFill>
                  <a:srgbClr val="FFFF00"/>
                </a:solidFill>
              </a:rPr>
              <a:t>Recall</a:t>
            </a:r>
            <a:endParaRPr b="1" sz="22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					   ⇨ Capture all negatives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	</a:t>
            </a:r>
            <a:r>
              <a:rPr b="1" lang="en" sz="2200">
                <a:solidFill>
                  <a:srgbClr val="FFFFFF"/>
                </a:solidFill>
              </a:rPr>
              <a:t>Minimize false positives: Maximize </a:t>
            </a:r>
            <a:r>
              <a:rPr b="1" lang="en" sz="2200">
                <a:solidFill>
                  <a:srgbClr val="FFFF00"/>
                </a:solidFill>
              </a:rPr>
              <a:t>Precision</a:t>
            </a:r>
            <a:endParaRPr b="1" sz="22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FFFF"/>
                </a:solidFill>
              </a:rPr>
              <a:t>					    </a:t>
            </a:r>
            <a:r>
              <a:rPr b="1" lang="en" sz="2400">
                <a:solidFill>
                  <a:srgbClr val="FFFFFF"/>
                </a:solidFill>
              </a:rPr>
              <a:t>⇨</a:t>
            </a:r>
            <a:r>
              <a:rPr b="1" lang="en" sz="2200">
                <a:solidFill>
                  <a:srgbClr val="FFFFFF"/>
                </a:solidFill>
              </a:rPr>
              <a:t> Balance between Precision and Recall</a:t>
            </a:r>
            <a:endParaRPr b="1" sz="2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FFFF"/>
                </a:solidFill>
              </a:rPr>
              <a:t>	No need for selecting a cutoff: </a:t>
            </a:r>
            <a:r>
              <a:rPr b="1" lang="en" sz="2200">
                <a:solidFill>
                  <a:srgbClr val="FFFF00"/>
                </a:solidFill>
              </a:rPr>
              <a:t>F1-score </a:t>
            </a:r>
            <a:endParaRPr b="1" sz="2200">
              <a:solidFill>
                <a:srgbClr val="FFFF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FFFFFF"/>
                </a:solidFill>
              </a:rPr>
              <a:t>Need to select a cutoff: </a:t>
            </a:r>
            <a:r>
              <a:rPr b="1" lang="en" sz="2200">
                <a:solidFill>
                  <a:srgbClr val="FFFF00"/>
                </a:solidFill>
              </a:rPr>
              <a:t>AUC</a:t>
            </a:r>
            <a:endParaRPr b="1" sz="2200">
              <a:solidFill>
                <a:srgbClr val="FFFF00"/>
              </a:solidFill>
            </a:endParaRPr>
          </a:p>
        </p:txBody>
      </p:sp>
      <p:sp>
        <p:nvSpPr>
          <p:cNvPr id="286" name="Google Shape;286;p3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301350" y="2549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Classificat</a:t>
            </a:r>
            <a:r>
              <a:rPr lang="en" sz="4800"/>
              <a:t>ion Metrics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/>
        </p:nvSpPr>
        <p:spPr>
          <a:xfrm>
            <a:off x="783275" y="1373550"/>
            <a:ext cx="7644900" cy="3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b="1" lang="en" sz="2800">
                <a:solidFill>
                  <a:srgbClr val="FFFFFF"/>
                </a:solidFill>
              </a:rPr>
              <a:t>Accuracy</a:t>
            </a:r>
            <a:endParaRPr b="1" sz="2800">
              <a:solidFill>
                <a:srgbClr val="FFFFFF"/>
              </a:solidFill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b="1" lang="en" sz="2800">
                <a:solidFill>
                  <a:srgbClr val="FFFFFF"/>
                </a:solidFill>
              </a:rPr>
              <a:t>Precision/Recall</a:t>
            </a:r>
            <a:endParaRPr b="1" sz="2800">
              <a:solidFill>
                <a:srgbClr val="FFFFFF"/>
              </a:solidFill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b="1" lang="en" sz="2800">
                <a:solidFill>
                  <a:srgbClr val="FFFFFF"/>
                </a:solidFill>
              </a:rPr>
              <a:t>F1 Score</a:t>
            </a:r>
            <a:endParaRPr b="1"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="1" lang="en" sz="2800">
                <a:solidFill>
                  <a:schemeClr val="lt1"/>
                </a:solidFill>
              </a:rPr>
              <a:t>Area Under the Curve (AUC/ROC)</a:t>
            </a:r>
            <a:endParaRPr b="1"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="1" lang="en" sz="2800">
                <a:solidFill>
                  <a:schemeClr val="lt1"/>
                </a:solidFill>
              </a:rPr>
              <a:t>log-loss/binary cross-entropy</a:t>
            </a:r>
            <a:endParaRPr b="1" sz="2800">
              <a:solidFill>
                <a:schemeClr val="lt1"/>
              </a:solidFill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b="1" lang="en" sz="2800">
                <a:solidFill>
                  <a:srgbClr val="FFFFFF"/>
                </a:solidFill>
              </a:rPr>
              <a:t>R Squared (R²) / Adjusted R Squared (R²)</a:t>
            </a:r>
            <a:endParaRPr b="1" sz="2800">
              <a:solidFill>
                <a:srgbClr val="FFFFFF"/>
              </a:solidFill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b="1" lang="en" sz="2800">
                <a:solidFill>
                  <a:srgbClr val="FFFFFF"/>
                </a:solidFill>
              </a:rPr>
              <a:t>Information Criteria (AIC, BIC)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186" name="Google Shape;186;p2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Classification Metrics</a:t>
            </a:r>
            <a:endParaRPr sz="4800"/>
          </a:p>
        </p:txBody>
      </p:sp>
      <p:sp>
        <p:nvSpPr>
          <p:cNvPr id="192" name="Google Shape;192;p22"/>
          <p:cNvSpPr txBox="1"/>
          <p:nvPr/>
        </p:nvSpPr>
        <p:spPr>
          <a:xfrm>
            <a:off x="1449750" y="4881075"/>
            <a:ext cx="6152400" cy="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FF"/>
                </a:solidFill>
              </a:rPr>
              <a:t>Modified from: https://medium.com/@neeraj.kumar.iitg/statistical-performance-measures-12bad66694b7</a:t>
            </a:r>
            <a:endParaRPr sz="1000">
              <a:solidFill>
                <a:srgbClr val="0000FF"/>
              </a:solidFill>
            </a:endParaRPr>
          </a:p>
        </p:txBody>
      </p:sp>
      <p:sp>
        <p:nvSpPr>
          <p:cNvPr id="193" name="Google Shape;193;p22"/>
          <p:cNvSpPr txBox="1"/>
          <p:nvPr/>
        </p:nvSpPr>
        <p:spPr>
          <a:xfrm>
            <a:off x="2539875" y="1130950"/>
            <a:ext cx="4409100" cy="70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B5394"/>
                </a:solidFill>
              </a:rPr>
              <a:t>Observed Outcome </a:t>
            </a:r>
            <a:endParaRPr b="1">
              <a:solidFill>
                <a:srgbClr val="0B5394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Yes                               No</a:t>
            </a:r>
            <a:endParaRPr b="1"/>
          </a:p>
        </p:txBody>
      </p:sp>
      <p:sp>
        <p:nvSpPr>
          <p:cNvPr id="194" name="Google Shape;194;p22"/>
          <p:cNvSpPr txBox="1"/>
          <p:nvPr/>
        </p:nvSpPr>
        <p:spPr>
          <a:xfrm rot="-5399296">
            <a:off x="648825" y="3029425"/>
            <a:ext cx="2931300" cy="70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0000"/>
                </a:solidFill>
              </a:rPr>
              <a:t>Predicted Outcome </a:t>
            </a:r>
            <a:endParaRPr b="1">
              <a:solidFill>
                <a:srgbClr val="660000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No                      Yes</a:t>
            </a:r>
            <a:endParaRPr b="1"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9800" y="1898835"/>
            <a:ext cx="4409100" cy="2948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987200"/>
            <a:ext cx="6539463" cy="4156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/>
        </p:nvSpPr>
        <p:spPr>
          <a:xfrm>
            <a:off x="2822425" y="1176625"/>
            <a:ext cx="5858700" cy="3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rgbClr val="FFFF00"/>
                </a:solidFill>
              </a:rPr>
              <a:t>Accuracy</a:t>
            </a:r>
            <a:r>
              <a:rPr lang="en" sz="2400">
                <a:solidFill>
                  <a:schemeClr val="lt1"/>
                </a:solidFill>
              </a:rPr>
              <a:t>: the rate of correctly predicted outcomes.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Accuracy = </a:t>
            </a:r>
            <a:r>
              <a:rPr b="1" lang="en" sz="2400">
                <a:solidFill>
                  <a:srgbClr val="FCE5CD"/>
                </a:solidFill>
                <a:latin typeface="EB Garamond"/>
                <a:ea typeface="EB Garamond"/>
                <a:cs typeface="EB Garamond"/>
                <a:sym typeface="EB Garamond"/>
              </a:rPr>
              <a:t>(TP + TN)</a:t>
            </a:r>
            <a:r>
              <a:rPr b="1" lang="en" sz="2400">
                <a:solidFill>
                  <a:srgbClr val="F4CCCC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b="1" lang="en" sz="2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/ N</a:t>
            </a:r>
            <a:endParaRPr b="1" sz="24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07" name="Google Shape;207;p24"/>
          <p:cNvSpPr txBox="1"/>
          <p:nvPr/>
        </p:nvSpPr>
        <p:spPr>
          <a:xfrm>
            <a:off x="299125" y="42229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F1-score</a:t>
            </a:r>
            <a:endParaRPr sz="2400"/>
          </a:p>
        </p:txBody>
      </p:sp>
      <p:sp>
        <p:nvSpPr>
          <p:cNvPr id="208" name="Google Shape;208;p2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  <p:sp>
        <p:nvSpPr>
          <p:cNvPr id="209" name="Google Shape;209;p24"/>
          <p:cNvSpPr txBox="1"/>
          <p:nvPr/>
        </p:nvSpPr>
        <p:spPr>
          <a:xfrm>
            <a:off x="299125" y="2718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Precision</a:t>
            </a:r>
            <a:endParaRPr b="1" sz="2400"/>
          </a:p>
        </p:txBody>
      </p:sp>
      <p:sp>
        <p:nvSpPr>
          <p:cNvPr id="210" name="Google Shape;210;p24"/>
          <p:cNvSpPr txBox="1"/>
          <p:nvPr/>
        </p:nvSpPr>
        <p:spPr>
          <a:xfrm>
            <a:off x="299125" y="1165175"/>
            <a:ext cx="21180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</a:rPr>
              <a:t>Accuracy</a:t>
            </a:r>
            <a:endParaRPr sz="2400">
              <a:solidFill>
                <a:srgbClr val="FFFF00"/>
              </a:solidFill>
            </a:endParaRPr>
          </a:p>
        </p:txBody>
      </p:sp>
      <p:sp>
        <p:nvSpPr>
          <p:cNvPr id="211" name="Google Shape;211;p24"/>
          <p:cNvSpPr txBox="1"/>
          <p:nvPr/>
        </p:nvSpPr>
        <p:spPr>
          <a:xfrm>
            <a:off x="299125" y="34852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Recall</a:t>
            </a:r>
            <a:endParaRPr b="1" sz="2400"/>
          </a:p>
        </p:txBody>
      </p:sp>
      <p:sp>
        <p:nvSpPr>
          <p:cNvPr id="212" name="Google Shape;212;p24"/>
          <p:cNvSpPr txBox="1"/>
          <p:nvPr/>
        </p:nvSpPr>
        <p:spPr>
          <a:xfrm>
            <a:off x="299125" y="1956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Specificity</a:t>
            </a:r>
            <a:endParaRPr b="1" sz="2400"/>
          </a:p>
        </p:txBody>
      </p:sp>
      <p:graphicFrame>
        <p:nvGraphicFramePr>
          <p:cNvPr id="213" name="Google Shape;213;p24"/>
          <p:cNvGraphicFramePr/>
          <p:nvPr/>
        </p:nvGraphicFramePr>
        <p:xfrm>
          <a:off x="4838700" y="318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{7B23B504-3F45-4886-A02F-059B8241024D}</a:tableStyleId>
              </a:tblPr>
              <a:tblGrid>
                <a:gridCol w="780625"/>
                <a:gridCol w="780625"/>
              </a:tblGrid>
              <a:tr h="784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TP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FP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84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FN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TN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214" name="Google Shape;214;p24"/>
          <p:cNvSpPr/>
          <p:nvPr/>
        </p:nvSpPr>
        <p:spPr>
          <a:xfrm rot="-2353271">
            <a:off x="5252424" y="2852026"/>
            <a:ext cx="726852" cy="2123585"/>
          </a:xfrm>
          <a:prstGeom prst="ellipse">
            <a:avLst/>
          </a:prstGeom>
          <a:noFill/>
          <a:ln cap="flat" cmpd="sng" w="2857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/>
        </p:nvSpPr>
        <p:spPr>
          <a:xfrm>
            <a:off x="2822425" y="1176625"/>
            <a:ext cx="5858700" cy="3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rgbClr val="FFFF00"/>
                </a:solidFill>
              </a:rPr>
              <a:t>Specificity or True Negative Rate (TNR)</a:t>
            </a:r>
            <a:r>
              <a:rPr lang="en" sz="2400">
                <a:solidFill>
                  <a:schemeClr val="lt1"/>
                </a:solidFill>
              </a:rPr>
              <a:t>: </a:t>
            </a:r>
            <a:r>
              <a:rPr lang="en" sz="2400">
                <a:solidFill>
                  <a:schemeClr val="lt1"/>
                </a:solidFill>
              </a:rPr>
              <a:t>the proportions of predicted as negative of total negatives 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Accuracy = TN / (FP + TN) </a:t>
            </a:r>
            <a:endParaRPr b="1" sz="24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299125" y="42229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F1-score</a:t>
            </a:r>
            <a:endParaRPr sz="2400"/>
          </a:p>
        </p:txBody>
      </p:sp>
      <p:sp>
        <p:nvSpPr>
          <p:cNvPr id="221" name="Google Shape;221;p2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  <p:sp>
        <p:nvSpPr>
          <p:cNvPr id="222" name="Google Shape;222;p25"/>
          <p:cNvSpPr txBox="1"/>
          <p:nvPr/>
        </p:nvSpPr>
        <p:spPr>
          <a:xfrm>
            <a:off x="299125" y="2718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Precision</a:t>
            </a:r>
            <a:endParaRPr b="1" sz="2400"/>
          </a:p>
        </p:txBody>
      </p:sp>
      <p:sp>
        <p:nvSpPr>
          <p:cNvPr id="223" name="Google Shape;223;p25"/>
          <p:cNvSpPr txBox="1"/>
          <p:nvPr/>
        </p:nvSpPr>
        <p:spPr>
          <a:xfrm>
            <a:off x="299125" y="1165175"/>
            <a:ext cx="21180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Accuracy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299125" y="34852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Recall</a:t>
            </a:r>
            <a:endParaRPr b="1" sz="2400"/>
          </a:p>
        </p:txBody>
      </p:sp>
      <p:sp>
        <p:nvSpPr>
          <p:cNvPr id="225" name="Google Shape;225;p25"/>
          <p:cNvSpPr txBox="1"/>
          <p:nvPr/>
        </p:nvSpPr>
        <p:spPr>
          <a:xfrm>
            <a:off x="299125" y="1956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</a:rPr>
              <a:t>Specificity</a:t>
            </a:r>
            <a:endParaRPr b="1" sz="2400">
              <a:solidFill>
                <a:srgbClr val="FFFF00"/>
              </a:solidFill>
            </a:endParaRPr>
          </a:p>
        </p:txBody>
      </p:sp>
      <p:graphicFrame>
        <p:nvGraphicFramePr>
          <p:cNvPr id="226" name="Google Shape;226;p25"/>
          <p:cNvGraphicFramePr/>
          <p:nvPr/>
        </p:nvGraphicFramePr>
        <p:xfrm>
          <a:off x="4838700" y="318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{7B23B504-3F45-4886-A02F-059B8241024D}</a:tableStyleId>
              </a:tblPr>
              <a:tblGrid>
                <a:gridCol w="780625"/>
                <a:gridCol w="780625"/>
              </a:tblGrid>
              <a:tr h="784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TP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FP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84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FN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TN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227" name="Google Shape;227;p25"/>
          <p:cNvSpPr/>
          <p:nvPr/>
        </p:nvSpPr>
        <p:spPr>
          <a:xfrm rot="1326">
            <a:off x="5664900" y="3105298"/>
            <a:ext cx="777600" cy="1809900"/>
          </a:xfrm>
          <a:prstGeom prst="ellipse">
            <a:avLst/>
          </a:prstGeom>
          <a:noFill/>
          <a:ln cap="flat" cmpd="sng" w="2857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"/>
          <p:cNvSpPr txBox="1"/>
          <p:nvPr/>
        </p:nvSpPr>
        <p:spPr>
          <a:xfrm>
            <a:off x="2873950" y="1176625"/>
            <a:ext cx="5858700" cy="3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 u="sng">
                <a:solidFill>
                  <a:srgbClr val="FFFF00"/>
                </a:solidFill>
              </a:rPr>
              <a:t>Precision / Positive predictive value (PPV)</a:t>
            </a:r>
            <a:r>
              <a:rPr lang="en" sz="2400">
                <a:solidFill>
                  <a:schemeClr val="lt1"/>
                </a:solidFill>
              </a:rPr>
              <a:t>: the proportions of predicted as positive that are true positive 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Precision = TP / (TP + FP)</a:t>
            </a:r>
            <a:endParaRPr b="1" sz="24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33" name="Google Shape;233;p2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  <p:sp>
        <p:nvSpPr>
          <p:cNvPr id="234" name="Google Shape;234;p26"/>
          <p:cNvSpPr txBox="1"/>
          <p:nvPr/>
        </p:nvSpPr>
        <p:spPr>
          <a:xfrm>
            <a:off x="299125" y="2718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</a:rPr>
              <a:t>Precision</a:t>
            </a:r>
            <a:endParaRPr b="1" sz="2400">
              <a:solidFill>
                <a:srgbClr val="FFFF00"/>
              </a:solidFill>
            </a:endParaRPr>
          </a:p>
        </p:txBody>
      </p:sp>
      <p:sp>
        <p:nvSpPr>
          <p:cNvPr id="235" name="Google Shape;235;p26"/>
          <p:cNvSpPr txBox="1"/>
          <p:nvPr/>
        </p:nvSpPr>
        <p:spPr>
          <a:xfrm>
            <a:off x="299125" y="1165175"/>
            <a:ext cx="21180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Accuracy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299125" y="34852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Recall</a:t>
            </a:r>
            <a:endParaRPr b="1" sz="2400"/>
          </a:p>
        </p:txBody>
      </p:sp>
      <p:sp>
        <p:nvSpPr>
          <p:cNvPr id="237" name="Google Shape;237;p26"/>
          <p:cNvSpPr txBox="1"/>
          <p:nvPr/>
        </p:nvSpPr>
        <p:spPr>
          <a:xfrm>
            <a:off x="299125" y="1956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Specificity</a:t>
            </a:r>
            <a:endParaRPr b="1" sz="2400"/>
          </a:p>
        </p:txBody>
      </p:sp>
      <p:sp>
        <p:nvSpPr>
          <p:cNvPr id="238" name="Google Shape;238;p26"/>
          <p:cNvSpPr txBox="1"/>
          <p:nvPr/>
        </p:nvSpPr>
        <p:spPr>
          <a:xfrm>
            <a:off x="299125" y="42229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F1-score</a:t>
            </a:r>
            <a:endParaRPr sz="2400"/>
          </a:p>
        </p:txBody>
      </p:sp>
      <p:graphicFrame>
        <p:nvGraphicFramePr>
          <p:cNvPr id="239" name="Google Shape;239;p26"/>
          <p:cNvGraphicFramePr/>
          <p:nvPr/>
        </p:nvGraphicFramePr>
        <p:xfrm>
          <a:off x="4838700" y="318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{7B23B504-3F45-4886-A02F-059B8241024D}</a:tableStyleId>
              </a:tblPr>
              <a:tblGrid>
                <a:gridCol w="780625"/>
                <a:gridCol w="780625"/>
              </a:tblGrid>
              <a:tr h="784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TP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FP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84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FN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TN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240" name="Google Shape;240;p26"/>
          <p:cNvSpPr/>
          <p:nvPr/>
        </p:nvSpPr>
        <p:spPr>
          <a:xfrm rot="-5398674">
            <a:off x="5235900" y="2635175"/>
            <a:ext cx="777600" cy="1827000"/>
          </a:xfrm>
          <a:prstGeom prst="ellipse">
            <a:avLst/>
          </a:prstGeom>
          <a:noFill/>
          <a:ln cap="flat" cmpd="sng" w="2857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/>
          <p:nvPr/>
        </p:nvSpPr>
        <p:spPr>
          <a:xfrm>
            <a:off x="299125" y="42229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F1-score</a:t>
            </a:r>
            <a:endParaRPr sz="2400"/>
          </a:p>
        </p:txBody>
      </p:sp>
      <p:sp>
        <p:nvSpPr>
          <p:cNvPr id="246" name="Google Shape;246;p27"/>
          <p:cNvSpPr txBox="1"/>
          <p:nvPr/>
        </p:nvSpPr>
        <p:spPr>
          <a:xfrm>
            <a:off x="2873950" y="1176625"/>
            <a:ext cx="5858700" cy="3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rgbClr val="FFFF00"/>
                </a:solidFill>
              </a:rPr>
              <a:t>Recall / Sensitivity / True Positive Rate (TPR): </a:t>
            </a:r>
            <a:r>
              <a:rPr lang="en" sz="2400">
                <a:solidFill>
                  <a:schemeClr val="lt1"/>
                </a:solidFill>
              </a:rPr>
              <a:t>is the proportion of actual positives that are correctly identified 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Recall = TP / (TP + FN)</a:t>
            </a:r>
            <a:endParaRPr b="1" sz="24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7" name="Google Shape;247;p2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b="1" lang="en"/>
              <a:t> Metrics</a:t>
            </a:r>
            <a:endParaRPr b="1"/>
          </a:p>
        </p:txBody>
      </p:sp>
      <p:sp>
        <p:nvSpPr>
          <p:cNvPr id="248" name="Google Shape;248;p27"/>
          <p:cNvSpPr txBox="1"/>
          <p:nvPr/>
        </p:nvSpPr>
        <p:spPr>
          <a:xfrm>
            <a:off x="299125" y="2718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Precision</a:t>
            </a:r>
            <a:endParaRPr b="1" sz="2400"/>
          </a:p>
        </p:txBody>
      </p:sp>
      <p:sp>
        <p:nvSpPr>
          <p:cNvPr id="249" name="Google Shape;249;p27"/>
          <p:cNvSpPr txBox="1"/>
          <p:nvPr/>
        </p:nvSpPr>
        <p:spPr>
          <a:xfrm>
            <a:off x="299125" y="1165175"/>
            <a:ext cx="21180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Accuracy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299125" y="34852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</a:rPr>
              <a:t>Recall</a:t>
            </a:r>
            <a:endParaRPr b="1" sz="2400">
              <a:solidFill>
                <a:srgbClr val="FFFF00"/>
              </a:solidFill>
            </a:endParaRPr>
          </a:p>
        </p:txBody>
      </p:sp>
      <p:sp>
        <p:nvSpPr>
          <p:cNvPr id="251" name="Google Shape;251;p27"/>
          <p:cNvSpPr txBox="1"/>
          <p:nvPr/>
        </p:nvSpPr>
        <p:spPr>
          <a:xfrm>
            <a:off x="299125" y="1956450"/>
            <a:ext cx="21180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Specificity</a:t>
            </a:r>
            <a:endParaRPr b="1" sz="2400"/>
          </a:p>
        </p:txBody>
      </p:sp>
      <p:graphicFrame>
        <p:nvGraphicFramePr>
          <p:cNvPr id="252" name="Google Shape;252;p27"/>
          <p:cNvGraphicFramePr/>
          <p:nvPr/>
        </p:nvGraphicFramePr>
        <p:xfrm>
          <a:off x="4838700" y="318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{7B23B504-3F45-4886-A02F-059B8241024D}</a:tableStyleId>
              </a:tblPr>
              <a:tblGrid>
                <a:gridCol w="780625"/>
                <a:gridCol w="780625"/>
              </a:tblGrid>
              <a:tr h="784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TP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FP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84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FN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</a:rPr>
                        <a:t>TN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00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253" name="Google Shape;253;p27"/>
          <p:cNvSpPr/>
          <p:nvPr/>
        </p:nvSpPr>
        <p:spPr>
          <a:xfrm rot="1326">
            <a:off x="4826700" y="3105298"/>
            <a:ext cx="777600" cy="1809900"/>
          </a:xfrm>
          <a:prstGeom prst="ellipse">
            <a:avLst/>
          </a:prstGeom>
          <a:noFill/>
          <a:ln cap="flat" cmpd="sng" w="2857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Scienc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